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89" r:id="rId2"/>
    <p:sldId id="258" r:id="rId3"/>
    <p:sldId id="259" r:id="rId4"/>
    <p:sldId id="260" r:id="rId5"/>
    <p:sldId id="261" r:id="rId6"/>
    <p:sldId id="262" r:id="rId7"/>
    <p:sldId id="263" r:id="rId8"/>
    <p:sldId id="282" r:id="rId9"/>
    <p:sldId id="284" r:id="rId10"/>
    <p:sldId id="285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86" r:id="rId19"/>
    <p:sldId id="273" r:id="rId20"/>
    <p:sldId id="274" r:id="rId21"/>
    <p:sldId id="275" r:id="rId22"/>
    <p:sldId id="276" r:id="rId23"/>
    <p:sldId id="277" r:id="rId24"/>
    <p:sldId id="287" r:id="rId25"/>
    <p:sldId id="278" r:id="rId26"/>
    <p:sldId id="279" r:id="rId27"/>
    <p:sldId id="28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40" d="100"/>
          <a:sy n="40" d="100"/>
        </p:scale>
        <p:origin x="38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5F5A36A5-F6AA-4764-9E98-F5C153DB26C3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fld id="{533F5542-A7C7-447A-A2C9-A314A043F52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5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36A5-F6AA-4764-9E98-F5C153DB26C3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5542-A7C7-447A-A2C9-A314A043F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2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5F5A36A5-F6AA-4764-9E98-F5C153DB26C3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533F5542-A7C7-447A-A2C9-A314A043F526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1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36A5-F6AA-4764-9E98-F5C153DB26C3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5542-A7C7-447A-A2C9-A314A043F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99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fld id="{5F5A36A5-F6AA-4764-9E98-F5C153DB26C3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33F5542-A7C7-447A-A2C9-A314A043F52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4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36A5-F6AA-4764-9E98-F5C153DB26C3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5542-A7C7-447A-A2C9-A314A043F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80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36A5-F6AA-4764-9E98-F5C153DB26C3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5542-A7C7-447A-A2C9-A314A043F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53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36A5-F6AA-4764-9E98-F5C153DB26C3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5542-A7C7-447A-A2C9-A314A043F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9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36A5-F6AA-4764-9E98-F5C153DB26C3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5542-A7C7-447A-A2C9-A314A043F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36A5-F6AA-4764-9E98-F5C153DB26C3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5542-A7C7-447A-A2C9-A314A043F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56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36A5-F6AA-4764-9E98-F5C153DB26C3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F5542-A7C7-447A-A2C9-A314A043F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89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fld id="{5F5A36A5-F6AA-4764-9E98-F5C153DB26C3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533F5542-A7C7-447A-A2C9-A314A043F52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197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Capital_Beltway_Map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abstrusegoose.com/secretarchives/under-the-hoo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clipart.org/detail/125875/nuage--cloud-by-lmproul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oloresminette.deviantart.com/art/road-PNG-stock-311301336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/3.0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idreflections.blogspot.com/2009/10/data-information-insightdont-assumeknow.html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-sa/3.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Calendar_font_awesome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en.wikipedia.org/wiki/File:Ruta_Panamericana_Buenos_Aires_Florida.jpg" TargetMode="External"/><Relationship Id="rId5" Type="http://schemas.openxmlformats.org/officeDocument/2006/relationships/image" Target="../media/image4.jpg"/><Relationship Id="rId4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Calendar_font_awesome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D43EA-6844-4B4D-86C3-649F9FC7BE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I-66 OD Path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315E05-F091-48DD-ADD5-CFF6707FF0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Joseph Keogh : August 15, 2019</a:t>
            </a:r>
          </a:p>
        </p:txBody>
      </p:sp>
    </p:spTree>
    <p:extLst>
      <p:ext uri="{BB962C8B-B14F-4D97-AF65-F5344CB8AC3E}">
        <p14:creationId xmlns:p14="http://schemas.microsoft.com/office/powerpoint/2010/main" val="3269287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6">
            <a:extLst>
              <a:ext uri="{FF2B5EF4-FFF2-40B4-BE49-F238E27FC236}">
                <a16:creationId xmlns:a16="http://schemas.microsoft.com/office/drawing/2014/main" id="{1BDBE016-C796-46C6-A3E4-BB4045B1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98B2077-A628-4406-AEFD-AF97C1567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2B57A27-056B-4F7B-A7EB-2E24DE8FB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51E97-F131-406D-A2A5-DE62B2B2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719" y="4213780"/>
            <a:ext cx="8293608" cy="176699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600" cap="all"/>
              <a:t>Regions</a:t>
            </a:r>
          </a:p>
        </p:txBody>
      </p:sp>
      <p:pic>
        <p:nvPicPr>
          <p:cNvPr id="4100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914A2E1-5CA0-4CBB-989B-96DB918AF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1560" y="650380"/>
            <a:ext cx="3259598" cy="282770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09DC2E1-4EA2-4D53-8845-D97FE089E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9340" y="947304"/>
            <a:ext cx="3609367" cy="326647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Freeform 6">
            <a:extLst>
              <a:ext uri="{FF2B5EF4-FFF2-40B4-BE49-F238E27FC236}">
                <a16:creationId xmlns:a16="http://schemas.microsoft.com/office/drawing/2014/main" id="{3966C211-D5DF-40E1-8817-7ED3E069E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7436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AC0E73D-2026-48A0-81A0-CD6A8069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12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CB2C9-D90F-43FF-BA22-0E038E26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0E919-930C-4C0B-8813-C8D9F2600D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30 Min Intervals</a:t>
            </a:r>
          </a:p>
          <a:p>
            <a:r>
              <a:rPr lang="en-US" sz="2800" dirty="0"/>
              <a:t>24 Hours a Day</a:t>
            </a:r>
          </a:p>
          <a:p>
            <a:r>
              <a:rPr lang="en-US" sz="2800" dirty="0"/>
              <a:t>5 Days a Week</a:t>
            </a:r>
          </a:p>
          <a:p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76CCD-D338-411A-A1BA-3113F8F613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240 Unique Times</a:t>
            </a:r>
          </a:p>
        </p:txBody>
      </p:sp>
    </p:spTree>
    <p:extLst>
      <p:ext uri="{BB962C8B-B14F-4D97-AF65-F5344CB8AC3E}">
        <p14:creationId xmlns:p14="http://schemas.microsoft.com/office/powerpoint/2010/main" val="3273464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10F24EF-6972-40B6-8B59-BC8E90189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8672FC-36B0-4DE4-AFD4-D8C335E81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39563E4-4E8B-4160-9712-EEBC4EC70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618" y="663373"/>
            <a:ext cx="3684644" cy="16084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Paths of Interest</a:t>
            </a:r>
            <a:endParaRPr lang="en-US"/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F037403B-A143-49D4-BDA9-2060FCE678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56763" y="639905"/>
            <a:ext cx="6075966" cy="52709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FD837-837A-4770-ABAA-6A70D9723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72618" y="2422689"/>
            <a:ext cx="3684644" cy="37918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I-66 Corridor</a:t>
            </a:r>
          </a:p>
          <a:p>
            <a:pPr marL="283464" lvl="1"/>
            <a:r>
              <a:rPr lang="en-US" dirty="0"/>
              <a:t>66</a:t>
            </a:r>
            <a:endParaRPr lang="en-US"/>
          </a:p>
          <a:p>
            <a:pPr marL="283464" lvl="1"/>
            <a:r>
              <a:rPr lang="en-US" dirty="0"/>
              <a:t>29</a:t>
            </a:r>
            <a:endParaRPr lang="en-US"/>
          </a:p>
          <a:p>
            <a:pPr marL="283464" lvl="1"/>
            <a:r>
              <a:rPr lang="en-US" dirty="0"/>
              <a:t>50</a:t>
            </a:r>
            <a:endParaRPr lang="en-US"/>
          </a:p>
          <a:p>
            <a:pPr marL="283464" lvl="1"/>
            <a:r>
              <a:rPr lang="en-US" dirty="0"/>
              <a:t>GW Parkway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E54C2-60CF-4260-906E-C1DFD1C6A03D}"/>
              </a:ext>
            </a:extLst>
          </p:cNvPr>
          <p:cNvSpPr txBox="1"/>
          <p:nvPr/>
        </p:nvSpPr>
        <p:spPr>
          <a:xfrm>
            <a:off x="4764773" y="5710750"/>
            <a:ext cx="236795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commons.wikimedia.org/wiki/File:Capital_Beltway_Map.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076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6">
            <a:extLst>
              <a:ext uri="{FF2B5EF4-FFF2-40B4-BE49-F238E27FC236}">
                <a16:creationId xmlns:a16="http://schemas.microsoft.com/office/drawing/2014/main" id="{110F24EF-6972-40B6-8B59-BC8E90189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98672FC-36B0-4DE4-AFD4-D8C335E81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A559E9-58EA-458A-84E2-0F190026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618" y="663373"/>
            <a:ext cx="3684644" cy="16084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/>
              <a:t>Data Structure</a:t>
            </a:r>
          </a:p>
        </p:txBody>
      </p:sp>
      <p:pic>
        <p:nvPicPr>
          <p:cNvPr id="6148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8D44102-C1F5-4F90-912A-7CDA19CA9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15" y="2333096"/>
            <a:ext cx="6915663" cy="188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BE569-21AB-4F8A-A53A-0E4F519ACA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72618" y="2422689"/>
            <a:ext cx="3684644" cy="37918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Store Raw Data in RAM</a:t>
            </a:r>
          </a:p>
          <a:p>
            <a:r>
              <a:rPr lang="en-US" dirty="0"/>
              <a:t>Flexible</a:t>
            </a:r>
          </a:p>
          <a:p>
            <a:r>
              <a:rPr lang="en-US" dirty="0"/>
              <a:t>Robust</a:t>
            </a:r>
          </a:p>
          <a:p>
            <a:r>
              <a:rPr lang="en-US" dirty="0"/>
              <a:t>Non Biased</a:t>
            </a:r>
          </a:p>
        </p:txBody>
      </p:sp>
    </p:spTree>
    <p:extLst>
      <p:ext uri="{BB962C8B-B14F-4D97-AF65-F5344CB8AC3E}">
        <p14:creationId xmlns:p14="http://schemas.microsoft.com/office/powerpoint/2010/main" val="4096684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10F24EF-6972-40B6-8B59-BC8E90189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8672FC-36B0-4DE4-AFD4-D8C335E81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F45E20-FECF-4C66-9A6C-A76FCEBD4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17593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0DB07-32C8-4ED5-B434-0B3A1225E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492134"/>
            <a:ext cx="3833906" cy="3324204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800" dirty="0"/>
              <a:t>System Used</a:t>
            </a:r>
          </a:p>
          <a:p>
            <a:pPr algn="r"/>
            <a:r>
              <a:rPr lang="en-US" sz="2800" dirty="0"/>
              <a:t>Data Preparation</a:t>
            </a:r>
          </a:p>
          <a:p>
            <a:pPr algn="r"/>
            <a:r>
              <a:rPr lang="en-US" sz="2800" dirty="0"/>
              <a:t>Analysis by Small Input</a:t>
            </a:r>
          </a:p>
          <a:p>
            <a:pPr algn="r"/>
            <a:r>
              <a:rPr lang="en-US" sz="2800" dirty="0"/>
              <a:t>Aggregation</a:t>
            </a:r>
          </a:p>
          <a:p>
            <a:pPr algn="r"/>
            <a:endParaRPr lang="en-US" sz="2800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162C01-15BA-4585-BD0A-1483CE333D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81601" y="988933"/>
            <a:ext cx="6248400" cy="47644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B2F570-3872-457C-A105-26998F559DD4}"/>
              </a:ext>
            </a:extLst>
          </p:cNvPr>
          <p:cNvSpPr txBox="1"/>
          <p:nvPr/>
        </p:nvSpPr>
        <p:spPr>
          <a:xfrm>
            <a:off x="9054030" y="5553281"/>
            <a:ext cx="237597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abstrusegoose.com/secretarchives/under-the-hoo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306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110F24EF-6972-40B6-8B59-BC8E90189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8672FC-36B0-4DE4-AFD4-D8C335E81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74577ED-C5E6-4891-91CB-572BDEEC2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654" y="643465"/>
            <a:ext cx="5128880" cy="16283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/>
              <a:t>System Used</a:t>
            </a:r>
          </a:p>
        </p:txBody>
      </p:sp>
      <p:pic>
        <p:nvPicPr>
          <p:cNvPr id="8" name="Content Placeholder 7" descr="A picture containing object&#10;&#10;Description automatically generated">
            <a:extLst>
              <a:ext uri="{FF2B5EF4-FFF2-40B4-BE49-F238E27FC236}">
                <a16:creationId xmlns:a16="http://schemas.microsoft.com/office/drawing/2014/main" id="{FB6613F6-2700-4033-A422-A1F6F72FD5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3999" y="1434428"/>
            <a:ext cx="5462001" cy="36595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61990-BFC8-4F3B-8777-A8975761DA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9654" y="2422688"/>
            <a:ext cx="5128880" cy="38015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UVA High Performance Computer ”Rivanna”</a:t>
            </a:r>
          </a:p>
          <a:p>
            <a:pPr marL="283464" lvl="1"/>
            <a:r>
              <a:rPr lang="en-US"/>
              <a:t>Thousands of small computers (CPU)</a:t>
            </a:r>
          </a:p>
          <a:p>
            <a:pPr marL="283464" lvl="1"/>
            <a:r>
              <a:rPr lang="en-US"/>
              <a:t>Large data storage</a:t>
            </a:r>
          </a:p>
        </p:txBody>
      </p:sp>
    </p:spTree>
    <p:extLst>
      <p:ext uri="{BB962C8B-B14F-4D97-AF65-F5344CB8AC3E}">
        <p14:creationId xmlns:p14="http://schemas.microsoft.com/office/powerpoint/2010/main" val="2710822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F65A-0B9E-418F-ABF9-71C5AB3FA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6D115-F728-4604-BB56-D718F43680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Take advance of </a:t>
            </a:r>
            <a:r>
              <a:rPr lang="en-US" sz="3200" dirty="0" err="1"/>
              <a:t>Rivanna’s</a:t>
            </a:r>
            <a:r>
              <a:rPr lang="en-US" sz="3200" dirty="0"/>
              <a:t> many CPUs</a:t>
            </a:r>
          </a:p>
          <a:p>
            <a:r>
              <a:rPr lang="en-US" sz="3200" dirty="0"/>
              <a:t>Analyze data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1689571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6B310-D030-4268-8375-4485D4D2F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by Small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603B8-6B41-44BD-B24F-2C2582B2B0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Time Filtering</a:t>
            </a:r>
          </a:p>
          <a:p>
            <a:r>
              <a:rPr lang="en-US" dirty="0"/>
              <a:t>OD Filtering</a:t>
            </a:r>
          </a:p>
          <a:p>
            <a:r>
              <a:rPr lang="en-US" dirty="0"/>
              <a:t>Time Mapping</a:t>
            </a:r>
          </a:p>
          <a:p>
            <a:r>
              <a:rPr lang="en-US" dirty="0"/>
              <a:t>Path Mapping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95F3241-CA3F-4F25-806D-C0021C1E2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18" y="3375680"/>
            <a:ext cx="8002876" cy="227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034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655BC-EB3C-4040-98BB-A0576B3FF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</a:t>
            </a:r>
          </a:p>
        </p:txBody>
      </p:sp>
    </p:spTree>
    <p:extLst>
      <p:ext uri="{BB962C8B-B14F-4D97-AF65-F5344CB8AC3E}">
        <p14:creationId xmlns:p14="http://schemas.microsoft.com/office/powerpoint/2010/main" val="3701320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6CC3B-FC2B-43E3-867A-6C661798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56ABA-576C-4E1C-9EF1-69CE9A3E4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1600" y="2009210"/>
            <a:ext cx="6248400" cy="2488946"/>
          </a:xfrm>
        </p:spPr>
        <p:txBody>
          <a:bodyPr>
            <a:normAutofit/>
          </a:bodyPr>
          <a:lstStyle/>
          <a:p>
            <a:r>
              <a:rPr lang="en-US" sz="3600" dirty="0"/>
              <a:t>Statistical Test</a:t>
            </a:r>
          </a:p>
          <a:p>
            <a:r>
              <a:rPr lang="en-US" sz="3600" dirty="0"/>
              <a:t>Path Proportion Analysis</a:t>
            </a:r>
          </a:p>
        </p:txBody>
      </p:sp>
    </p:spTree>
    <p:extLst>
      <p:ext uri="{BB962C8B-B14F-4D97-AF65-F5344CB8AC3E}">
        <p14:creationId xmlns:p14="http://schemas.microsoft.com/office/powerpoint/2010/main" val="2503072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BE92-3A8D-4B57-9104-DE471FA46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4549471" cy="4952492"/>
          </a:xfrm>
        </p:spPr>
        <p:txBody>
          <a:bodyPr/>
          <a:lstStyle/>
          <a:p>
            <a:r>
              <a:rPr lang="en-US" dirty="0"/>
              <a:t>Problem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1530C-1BED-4C65-85B8-0EF947CB8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01084" y="540628"/>
            <a:ext cx="5728915" cy="2194621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I – 66 Change</a:t>
            </a:r>
          </a:p>
          <a:p>
            <a:pPr lvl="1"/>
            <a:r>
              <a:rPr lang="en-US" sz="2400" dirty="0"/>
              <a:t>Combat Inbound and Outbound DC Traffic</a:t>
            </a:r>
          </a:p>
          <a:p>
            <a:pPr lvl="1"/>
            <a:r>
              <a:rPr lang="en-US" sz="2400" dirty="0"/>
              <a:t>Added HOV and Tolling lanes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C0B2D-AA9A-46DF-AF84-4CB9F4203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01084" y="2838616"/>
            <a:ext cx="5728916" cy="3356079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Project Purpose</a:t>
            </a:r>
          </a:p>
          <a:p>
            <a:pPr lvl="1"/>
            <a:r>
              <a:rPr lang="en-US" sz="2800" dirty="0"/>
              <a:t>The main focus of the study will be to compare the relative volume of a roadway in the I-66 system has changed based on the existence of HOV and toll lanes, respective to the origin and destination of a trip.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43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634C-2B97-44BD-BDE2-DACA84A20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Test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62ABE-F2E8-4DD4-8B60-2DAAB04940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Two Population Proportion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8A6B48-DF3E-4A92-89F0-26A15F0F68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10F24EF-6972-40B6-8B59-BC8E90189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8672FC-36B0-4DE4-AFD4-D8C335E81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D10252-BE7B-41A0-A163-0825AAC63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618" y="663373"/>
            <a:ext cx="3684644" cy="16084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500"/>
              <a:t>Path Proportion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6E6109-A2AE-4380-90CA-2B45FB77B4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6915" y="681982"/>
            <a:ext cx="6915663" cy="51867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8A553-AE62-4CF2-881D-B4BD5B44E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72618" y="2422689"/>
            <a:ext cx="3684644" cy="37918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Year to Year</a:t>
            </a:r>
          </a:p>
          <a:p>
            <a:r>
              <a:rPr lang="en-US" dirty="0"/>
              <a:t>Respect to OD Pair</a:t>
            </a:r>
          </a:p>
          <a:p>
            <a:r>
              <a:rPr lang="en-US" dirty="0"/>
              <a:t>Respect to OD Pair and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0FF57-B1CE-446F-85D1-FE0421B0E717}"/>
              </a:ext>
            </a:extLst>
          </p:cNvPr>
          <p:cNvSpPr txBox="1"/>
          <p:nvPr/>
        </p:nvSpPr>
        <p:spPr>
          <a:xfrm>
            <a:off x="5322480" y="5668673"/>
            <a:ext cx="223009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doloresminette.deviantart.com/art/road-PNG-stock-31130133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458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6">
            <a:extLst>
              <a:ext uri="{FF2B5EF4-FFF2-40B4-BE49-F238E27FC236}">
                <a16:creationId xmlns:a16="http://schemas.microsoft.com/office/drawing/2014/main" id="{110F24EF-6972-40B6-8B59-BC8E90189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98672FC-36B0-4DE4-AFD4-D8C335E81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F49E4E6-C705-4436-8EF3-8CD12B35F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654" y="643465"/>
            <a:ext cx="5128880" cy="16283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Year to Year</a:t>
            </a:r>
            <a:endParaRPr lang="en-US"/>
          </a:p>
        </p:txBody>
      </p:sp>
      <p:pic>
        <p:nvPicPr>
          <p:cNvPr id="8196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D44B42-D50C-4FE2-830D-CE00C213B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1577804"/>
            <a:ext cx="5462001" cy="337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1A860-B537-4A99-926E-19DE37C6DF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9654" y="2422688"/>
            <a:ext cx="5128880" cy="38015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Null Hypothesis</a:t>
            </a:r>
          </a:p>
          <a:p>
            <a:pPr lvl="1"/>
            <a:r>
              <a:rPr lang="en-US" dirty="0"/>
              <a:t>Path had same proportion year to year</a:t>
            </a:r>
          </a:p>
        </p:txBody>
      </p:sp>
    </p:spTree>
    <p:extLst>
      <p:ext uri="{BB962C8B-B14F-4D97-AF65-F5344CB8AC3E}">
        <p14:creationId xmlns:p14="http://schemas.microsoft.com/office/powerpoint/2010/main" val="2273860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110F24EF-6972-40B6-8B59-BC8E90189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98672FC-36B0-4DE4-AFD4-D8C335E81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CDA025D-508D-412A-8941-B76B55F7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50" y="559678"/>
            <a:ext cx="3412504" cy="49524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Relative to OD Pair</a:t>
            </a:r>
          </a:p>
        </p:txBody>
      </p:sp>
      <p:pic>
        <p:nvPicPr>
          <p:cNvPr id="9218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6FA2894-402C-419B-A74C-82727D1F6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3404" y="708022"/>
            <a:ext cx="6716596" cy="183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CC5FB-1C15-45AA-BE99-5DD8DE3317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3404" y="2894028"/>
            <a:ext cx="6711884" cy="33180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/>
              <a:t>Heart of the study</a:t>
            </a:r>
          </a:p>
          <a:p>
            <a:r>
              <a:rPr lang="en-US" sz="3600" dirty="0"/>
              <a:t>More inbound change</a:t>
            </a:r>
          </a:p>
          <a:p>
            <a:r>
              <a:rPr lang="en-US" sz="3600" dirty="0"/>
              <a:t>Mix of distances</a:t>
            </a: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48D1FDC-9C70-45E2-858F-5EEAEAD15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82605"/>
            <a:ext cx="4675695" cy="2693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9101C9C-5A34-4365-B434-1CC221FF9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212033"/>
            <a:ext cx="406295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960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1D11295-838F-4417-B6F1-1155EB543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65764E5-A703-4A4F-BCDE-C21F95FBA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943184"/>
            <a:ext cx="10905066" cy="297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986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F498B-F638-4684-905D-83D29BD5B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2687782" cy="4952492"/>
          </a:xfrm>
        </p:spPr>
        <p:txBody>
          <a:bodyPr/>
          <a:lstStyle/>
          <a:p>
            <a:r>
              <a:rPr lang="en-US" dirty="0"/>
              <a:t>Relative to OD Pair and Time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FC06CE4-FF65-473F-913D-FF96B3A0613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455" y="1125157"/>
            <a:ext cx="7790545" cy="164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51CC34C6-6B25-4612-846E-FA05C1E0DEB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847" y="4309427"/>
            <a:ext cx="7688153" cy="158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21A34B-DF84-40C1-AA2F-86B67C72E12E}"/>
              </a:ext>
            </a:extLst>
          </p:cNvPr>
          <p:cNvSpPr txBox="1"/>
          <p:nvPr/>
        </p:nvSpPr>
        <p:spPr>
          <a:xfrm>
            <a:off x="4852553" y="430364"/>
            <a:ext cx="5628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AM = 0000-1200 PM = 1200-2400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F30A8-40B0-4DD3-94DD-F7A72C590A1A}"/>
              </a:ext>
            </a:extLst>
          </p:cNvPr>
          <p:cNvSpPr txBox="1"/>
          <p:nvPr/>
        </p:nvSpPr>
        <p:spPr>
          <a:xfrm>
            <a:off x="4793672" y="3696153"/>
            <a:ext cx="579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AM = 0530-0930 PM = 1500-1900</a:t>
            </a:r>
          </a:p>
        </p:txBody>
      </p:sp>
    </p:spTree>
    <p:extLst>
      <p:ext uri="{BB962C8B-B14F-4D97-AF65-F5344CB8AC3E}">
        <p14:creationId xmlns:p14="http://schemas.microsoft.com/office/powerpoint/2010/main" val="1411123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DA426-27F1-439F-98B6-9541589DC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33A00-29E8-4BD7-92A6-41F2E47CE5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Thoughts on Data Sets</a:t>
            </a:r>
          </a:p>
          <a:p>
            <a:r>
              <a:rPr lang="en-US" sz="4400" dirty="0"/>
              <a:t>Confidence in Results</a:t>
            </a:r>
          </a:p>
        </p:txBody>
      </p:sp>
    </p:spTree>
    <p:extLst>
      <p:ext uri="{BB962C8B-B14F-4D97-AF65-F5344CB8AC3E}">
        <p14:creationId xmlns:p14="http://schemas.microsoft.com/office/powerpoint/2010/main" val="117465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3A6B6-A23A-4527-A58F-859847E4B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42423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82537-E15C-40A9-8612-BB9AB796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Inrix</a:t>
            </a:r>
            <a:r>
              <a:rPr lang="en-US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E7D4-5B59-449F-A6F2-01EC18F9B2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Third Party Data Compiler</a:t>
            </a:r>
          </a:p>
          <a:p>
            <a:r>
              <a:rPr lang="en-US" sz="3200" dirty="0"/>
              <a:t>Traffic Data from GPS Companies</a:t>
            </a:r>
          </a:p>
          <a:p>
            <a:r>
              <a:rPr lang="en-US" sz="3200" dirty="0"/>
              <a:t>Provides Product</a:t>
            </a:r>
          </a:p>
          <a:p>
            <a:r>
              <a:rPr lang="en-US" sz="3200" dirty="0"/>
              <a:t>Uses</a:t>
            </a:r>
          </a:p>
        </p:txBody>
      </p:sp>
      <p:pic>
        <p:nvPicPr>
          <p:cNvPr id="6" name="Content Placeholder 5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2F8B53F9-EB06-4020-84BA-141F36A3BE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24913" y="3483257"/>
            <a:ext cx="2561774" cy="248126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13D3B6-EB0B-4062-B0D9-067B91CFDF7B}"/>
              </a:ext>
            </a:extLst>
          </p:cNvPr>
          <p:cNvSpPr txBox="1"/>
          <p:nvPr/>
        </p:nvSpPr>
        <p:spPr>
          <a:xfrm>
            <a:off x="7024913" y="6194425"/>
            <a:ext cx="256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idreflections.blogspot.com/2009/10/data-information-insightdont-assumeknow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057103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2830-907A-4C68-A1A5-7191F8E89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9678"/>
            <a:ext cx="4159857" cy="4952492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06B35-F8CA-4A58-8613-330150CD30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Areas of Interest</a:t>
            </a:r>
          </a:p>
          <a:p>
            <a:r>
              <a:rPr lang="en-US" sz="3200" dirty="0"/>
              <a:t>Data Structure</a:t>
            </a:r>
          </a:p>
          <a:p>
            <a:r>
              <a:rPr lang="en-US" sz="3200" dirty="0"/>
              <a:t>Program</a:t>
            </a:r>
          </a:p>
          <a:p>
            <a:r>
              <a:rPr lang="en-US" sz="3200" dirty="0"/>
              <a:t>Post Processing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C5AE64-781E-4E71-B600-CD6A852D5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281" y="3562784"/>
            <a:ext cx="7594948" cy="204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228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9261A-E366-4C62-B622-0D2FBEF26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7788F-7B5E-4C4A-9DED-43FCA127C1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Dates</a:t>
            </a:r>
          </a:p>
          <a:p>
            <a:r>
              <a:rPr lang="en-US" sz="2800" dirty="0"/>
              <a:t>Origin and Destination Pairs</a:t>
            </a:r>
          </a:p>
          <a:p>
            <a:r>
              <a:rPr lang="en-US" sz="2800" dirty="0"/>
              <a:t>Times</a:t>
            </a:r>
          </a:p>
          <a:p>
            <a:r>
              <a:rPr lang="en-US" sz="2800" dirty="0"/>
              <a:t>Paths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CAF5DC1D-96DD-4AA3-8BE7-0ECC09D0C3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29435" y="3429000"/>
            <a:ext cx="2266661" cy="22666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0BCB04-3B2A-48B4-892C-85103803FF79}"/>
              </a:ext>
            </a:extLst>
          </p:cNvPr>
          <p:cNvSpPr txBox="1"/>
          <p:nvPr/>
        </p:nvSpPr>
        <p:spPr>
          <a:xfrm>
            <a:off x="5329435" y="5727604"/>
            <a:ext cx="208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commons.wikimedia.org/wiki/File:Calendar_font_awesome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9" name="Picture 8" descr="A view of a city street filled with lots of traffic&#10;&#10;Description automatically generated">
            <a:extLst>
              <a:ext uri="{FF2B5EF4-FFF2-40B4-BE49-F238E27FC236}">
                <a16:creationId xmlns:a16="http://schemas.microsoft.com/office/drawing/2014/main" id="{88D057BA-7C9B-49C4-B18F-8A3367BCC3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388926" y="3156257"/>
            <a:ext cx="3452091" cy="2589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B77C4F-B525-4F45-A305-EF5D49D54AE4}"/>
              </a:ext>
            </a:extLst>
          </p:cNvPr>
          <p:cNvSpPr txBox="1"/>
          <p:nvPr/>
        </p:nvSpPr>
        <p:spPr>
          <a:xfrm>
            <a:off x="8219736" y="5921222"/>
            <a:ext cx="2808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://en.wikipedia.org/wiki/File:Ruta_Panamericana_Buenos_Aires_Florida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999464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0C42-77BB-4F11-A2E7-C2976FD5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C5034-425E-48AC-B8AE-5C0438280B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Independent Variable</a:t>
            </a:r>
          </a:p>
          <a:p>
            <a:pPr lvl="1"/>
            <a:r>
              <a:rPr lang="en-US" sz="2800" dirty="0"/>
              <a:t>Existence of HOV and Tolling Lanes</a:t>
            </a:r>
          </a:p>
          <a:p>
            <a:r>
              <a:rPr lang="en-US" sz="2800" dirty="0"/>
              <a:t>Compare same dates from year to year</a:t>
            </a:r>
          </a:p>
        </p:txBody>
      </p:sp>
      <p:pic>
        <p:nvPicPr>
          <p:cNvPr id="5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EAFA6FB2-8993-48BC-8E2B-23D088576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81862" y="3304309"/>
            <a:ext cx="2266661" cy="22666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E91CC-461E-4ED2-AF09-7749642655E0}"/>
              </a:ext>
            </a:extLst>
          </p:cNvPr>
          <p:cNvSpPr txBox="1"/>
          <p:nvPr/>
        </p:nvSpPr>
        <p:spPr>
          <a:xfrm>
            <a:off x="5329435" y="5727604"/>
            <a:ext cx="208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commons.wikimedia.org/wiki/File:Calendar_font_awesome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160732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BAA2-D4E8-44BF-87FE-5928C4AD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and Destination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CE72-0F51-47F0-8084-7BB6E14F7A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1101136"/>
          </a:xfrm>
        </p:spPr>
        <p:txBody>
          <a:bodyPr>
            <a:normAutofit/>
          </a:bodyPr>
          <a:lstStyle/>
          <a:p>
            <a:r>
              <a:rPr lang="en-US" sz="4000" dirty="0"/>
              <a:t>Grid Oriented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565E49-D45F-4B58-BA4C-BA22BF356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118" y="3216852"/>
            <a:ext cx="2894978" cy="236653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7546870-D90F-463B-A3CF-C66719FD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926" y="3216852"/>
            <a:ext cx="2529307" cy="229531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0AD79-E475-4D9A-B2F5-B0F46DB5985E}"/>
              </a:ext>
            </a:extLst>
          </p:cNvPr>
          <p:cNvSpPr txBox="1"/>
          <p:nvPr/>
        </p:nvSpPr>
        <p:spPr>
          <a:xfrm>
            <a:off x="5618019" y="2689968"/>
            <a:ext cx="1877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NOVA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101DB-CD51-4FB6-B285-CE659B3EFA62}"/>
              </a:ext>
            </a:extLst>
          </p:cNvPr>
          <p:cNvSpPr txBox="1"/>
          <p:nvPr/>
        </p:nvSpPr>
        <p:spPr>
          <a:xfrm>
            <a:off x="9760541" y="2689968"/>
            <a:ext cx="161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DC</a:t>
            </a:r>
          </a:p>
        </p:txBody>
      </p:sp>
    </p:spTree>
    <p:extLst>
      <p:ext uri="{BB962C8B-B14F-4D97-AF65-F5344CB8AC3E}">
        <p14:creationId xmlns:p14="http://schemas.microsoft.com/office/powerpoint/2010/main" val="1176534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6F598-F2DA-42A4-96E0-A0C64240F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7892" y="455468"/>
            <a:ext cx="8401429" cy="819150"/>
          </a:xfrm>
        </p:spPr>
        <p:txBody>
          <a:bodyPr>
            <a:noAutofit/>
          </a:bodyPr>
          <a:lstStyle/>
          <a:p>
            <a:r>
              <a:rPr lang="en-US" sz="5000" dirty="0"/>
              <a:t>NOVA Grid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28B67BF-EE1B-4239-A428-5D402A21A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525" y="1542715"/>
            <a:ext cx="4942951" cy="404066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441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6F598-F2DA-42A4-96E0-A0C64240F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7892" y="455468"/>
            <a:ext cx="8401429" cy="819150"/>
          </a:xfrm>
        </p:spPr>
        <p:txBody>
          <a:bodyPr>
            <a:noAutofit/>
          </a:bodyPr>
          <a:lstStyle/>
          <a:p>
            <a:r>
              <a:rPr lang="en-US" sz="5000" dirty="0"/>
              <a:t>DC Grid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C2A03AA-56C4-47A3-97C8-F4DC64652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638" y="1366856"/>
            <a:ext cx="4544724" cy="412428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967849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40C0F"/>
      </a:dk2>
      <a:lt2>
        <a:srgbClr val="F2F0EF"/>
      </a:lt2>
      <a:accent1>
        <a:srgbClr val="51303B"/>
      </a:accent1>
      <a:accent2>
        <a:srgbClr val="ABA299"/>
      </a:accent2>
      <a:accent3>
        <a:srgbClr val="475A6B"/>
      </a:accent3>
      <a:accent4>
        <a:srgbClr val="9A5853"/>
      </a:accent4>
      <a:accent5>
        <a:srgbClr val="A98E58"/>
      </a:accent5>
      <a:accent6>
        <a:srgbClr val="754C66"/>
      </a:accent6>
      <a:hlink>
        <a:srgbClr val="448593"/>
      </a:hlink>
      <a:folHlink>
        <a:srgbClr val="935E7A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36CA9F4A-BB34-428E-BF18-E0AFB26A73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380</Words>
  <Application>Microsoft Office PowerPoint</Application>
  <PresentationFormat>Widescreen</PresentationFormat>
  <Paragraphs>98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Century Schoolbook</vt:lpstr>
      <vt:lpstr>Corbel</vt:lpstr>
      <vt:lpstr>Headlines</vt:lpstr>
      <vt:lpstr>I-66 OD Path analysis</vt:lpstr>
      <vt:lpstr>Problem Introduction</vt:lpstr>
      <vt:lpstr>Inrix Data</vt:lpstr>
      <vt:lpstr>Methodology</vt:lpstr>
      <vt:lpstr>Areas of Interest</vt:lpstr>
      <vt:lpstr>Dates of Interest</vt:lpstr>
      <vt:lpstr>Origin and Destination Pairs</vt:lpstr>
      <vt:lpstr>PowerPoint Presentation</vt:lpstr>
      <vt:lpstr>PowerPoint Presentation</vt:lpstr>
      <vt:lpstr>Regions</vt:lpstr>
      <vt:lpstr>Times of Interest</vt:lpstr>
      <vt:lpstr>Paths of Interest</vt:lpstr>
      <vt:lpstr>Data Structure</vt:lpstr>
      <vt:lpstr>Program</vt:lpstr>
      <vt:lpstr>System Used</vt:lpstr>
      <vt:lpstr>Data Preparation</vt:lpstr>
      <vt:lpstr>Analysis by Small Input</vt:lpstr>
      <vt:lpstr>Aggregation</vt:lpstr>
      <vt:lpstr>Findings</vt:lpstr>
      <vt:lpstr>Statistical Test Used</vt:lpstr>
      <vt:lpstr>Path Proportion Analysis</vt:lpstr>
      <vt:lpstr>Year to Year</vt:lpstr>
      <vt:lpstr>Relative to OD Pair</vt:lpstr>
      <vt:lpstr>PowerPoint Presentation</vt:lpstr>
      <vt:lpstr>Relative to OD Pair and Time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I-66 OD Path analysis</dc:title>
  <dc:creator>Joseph Keogh</dc:creator>
  <cp:lastModifiedBy>Joseph Keogh</cp:lastModifiedBy>
  <cp:revision>2</cp:revision>
  <dcterms:created xsi:type="dcterms:W3CDTF">2019-08-15T11:12:36Z</dcterms:created>
  <dcterms:modified xsi:type="dcterms:W3CDTF">2019-08-15T11:24:37Z</dcterms:modified>
</cp:coreProperties>
</file>